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8" r:id="rId1"/>
  </p:sldMasterIdLst>
  <p:notesMasterIdLst>
    <p:notesMasterId r:id="rId20"/>
  </p:notesMasterIdLst>
  <p:sldIdLst>
    <p:sldId id="279" r:id="rId2"/>
    <p:sldId id="274" r:id="rId3"/>
    <p:sldId id="258" r:id="rId4"/>
    <p:sldId id="275" r:id="rId5"/>
    <p:sldId id="276" r:id="rId6"/>
    <p:sldId id="277" r:id="rId7"/>
    <p:sldId id="259" r:id="rId8"/>
    <p:sldId id="270" r:id="rId9"/>
    <p:sldId id="260" r:id="rId10"/>
    <p:sldId id="273" r:id="rId11"/>
    <p:sldId id="261" r:id="rId12"/>
    <p:sldId id="272" r:id="rId13"/>
    <p:sldId id="262" r:id="rId14"/>
    <p:sldId id="271" r:id="rId15"/>
    <p:sldId id="263" r:id="rId16"/>
    <p:sldId id="265" r:id="rId17"/>
    <p:sldId id="278" r:id="rId18"/>
    <p:sldId id="280" r:id="rId19"/>
  </p:sldIdLst>
  <p:sldSz cx="9144000" cy="6858000" type="screen4x3"/>
  <p:notesSz cx="6858000" cy="9144000"/>
  <p:embeddedFontLst>
    <p:embeddedFont>
      <p:font typeface="Algerian" panose="04020705040A02060702" pitchFamily="82" charset="0"/>
      <p:regular r:id="rId21"/>
    </p:embeddedFont>
    <p:embeddedFont>
      <p:font typeface="Arial Black" panose="020B0A04020102020204" pitchFamily="34" charset="0"/>
      <p:regular r:id="rId22"/>
      <p:bold r:id="rId23"/>
    </p:embeddedFont>
    <p:embeddedFont>
      <p:font typeface="Bookman Old Style" panose="02050604050505020204" pitchFamily="18" charset="0"/>
      <p:regular r:id="rId24"/>
      <p:bold r:id="rId25"/>
      <p:italic r:id="rId26"/>
      <p:boldItalic r:id="rId27"/>
    </p:embeddedFont>
    <p:embeddedFont>
      <p:font typeface="Calibri" panose="020F0502020204030204" pitchFamily="34" charset="0"/>
      <p:regular r:id="rId28"/>
      <p:bold r:id="rId29"/>
      <p:italic r:id="rId30"/>
      <p:boldItalic r:id="rId31"/>
    </p:embeddedFont>
    <p:embeddedFont>
      <p:font typeface="Rockwell" panose="02060603020205020403" pitchFamily="18" charset="0"/>
      <p:regular r:id="rId32"/>
      <p:bold r:id="rId33"/>
      <p:italic r:id="rId34"/>
      <p:boldItalic r:id="rId3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1400" y="4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ableStyles" Target="tableStyles.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raj Gupta" userId="ae87023451758875" providerId="LiveId" clId="{56A2C6F5-4AAF-42B7-AF83-F96AE51F9EB5}"/>
    <pc:docChg chg="undo custSel delSld modSld sldOrd">
      <pc:chgData name="Suraj Gupta" userId="ae87023451758875" providerId="LiveId" clId="{56A2C6F5-4AAF-42B7-AF83-F96AE51F9EB5}" dt="2022-03-14T08:13:11.674" v="154" actId="14100"/>
      <pc:docMkLst>
        <pc:docMk/>
      </pc:docMkLst>
      <pc:sldChg chg="del">
        <pc:chgData name="Suraj Gupta" userId="ae87023451758875" providerId="LiveId" clId="{56A2C6F5-4AAF-42B7-AF83-F96AE51F9EB5}" dt="2022-03-14T08:09:06.783" v="148" actId="2696"/>
        <pc:sldMkLst>
          <pc:docMk/>
          <pc:sldMk cId="0" sldId="264"/>
        </pc:sldMkLst>
      </pc:sldChg>
      <pc:sldChg chg="modSp mod">
        <pc:chgData name="Suraj Gupta" userId="ae87023451758875" providerId="LiveId" clId="{56A2C6F5-4AAF-42B7-AF83-F96AE51F9EB5}" dt="2022-03-14T08:09:23.876" v="151" actId="12"/>
        <pc:sldMkLst>
          <pc:docMk/>
          <pc:sldMk cId="0" sldId="265"/>
        </pc:sldMkLst>
        <pc:spChg chg="mod">
          <ac:chgData name="Suraj Gupta" userId="ae87023451758875" providerId="LiveId" clId="{56A2C6F5-4AAF-42B7-AF83-F96AE51F9EB5}" dt="2022-03-14T08:09:11.320" v="150" actId="20577"/>
          <ac:spMkLst>
            <pc:docMk/>
            <pc:sldMk cId="0" sldId="265"/>
            <ac:spMk id="176" creationId="{00000000-0000-0000-0000-000000000000}"/>
          </ac:spMkLst>
        </pc:spChg>
        <pc:spChg chg="mod">
          <ac:chgData name="Suraj Gupta" userId="ae87023451758875" providerId="LiveId" clId="{56A2C6F5-4AAF-42B7-AF83-F96AE51F9EB5}" dt="2022-03-14T08:09:23.876" v="151" actId="12"/>
          <ac:spMkLst>
            <pc:docMk/>
            <pc:sldMk cId="0" sldId="265"/>
            <ac:spMk id="177" creationId="{00000000-0000-0000-0000-000000000000}"/>
          </ac:spMkLst>
        </pc:spChg>
      </pc:sldChg>
      <pc:sldChg chg="addSp modSp mod">
        <pc:chgData name="Suraj Gupta" userId="ae87023451758875" providerId="LiveId" clId="{56A2C6F5-4AAF-42B7-AF83-F96AE51F9EB5}" dt="2022-03-14T08:13:11.674" v="154" actId="14100"/>
        <pc:sldMkLst>
          <pc:docMk/>
          <pc:sldMk cId="3405897031" sldId="271"/>
        </pc:sldMkLst>
        <pc:picChg chg="add mod">
          <ac:chgData name="Suraj Gupta" userId="ae87023451758875" providerId="LiveId" clId="{56A2C6F5-4AAF-42B7-AF83-F96AE51F9EB5}" dt="2022-03-14T08:13:11.674" v="154" actId="14100"/>
          <ac:picMkLst>
            <pc:docMk/>
            <pc:sldMk cId="3405897031" sldId="271"/>
            <ac:picMk id="3" creationId="{0FE05953-6867-49A0-9AFF-F6F388D672EA}"/>
          </ac:picMkLst>
        </pc:picChg>
      </pc:sldChg>
      <pc:sldChg chg="addSp delSp modSp mod">
        <pc:chgData name="Suraj Gupta" userId="ae87023451758875" providerId="LiveId" clId="{56A2C6F5-4AAF-42B7-AF83-F96AE51F9EB5}" dt="2022-03-14T08:08:13.215" v="147" actId="14100"/>
        <pc:sldMkLst>
          <pc:docMk/>
          <pc:sldMk cId="245989030" sldId="273"/>
        </pc:sldMkLst>
        <pc:picChg chg="add del mod">
          <ac:chgData name="Suraj Gupta" userId="ae87023451758875" providerId="LiveId" clId="{56A2C6F5-4AAF-42B7-AF83-F96AE51F9EB5}" dt="2022-03-14T08:07:03.386" v="144" actId="478"/>
          <ac:picMkLst>
            <pc:docMk/>
            <pc:sldMk cId="245989030" sldId="273"/>
            <ac:picMk id="3" creationId="{47A2CDE4-E852-4EA3-9341-534A8933ED74}"/>
          </ac:picMkLst>
        </pc:picChg>
        <pc:picChg chg="add mod">
          <ac:chgData name="Suraj Gupta" userId="ae87023451758875" providerId="LiveId" clId="{56A2C6F5-4AAF-42B7-AF83-F96AE51F9EB5}" dt="2022-03-14T08:08:13.215" v="147" actId="14100"/>
          <ac:picMkLst>
            <pc:docMk/>
            <pc:sldMk cId="245989030" sldId="273"/>
            <ac:picMk id="5" creationId="{05DD716B-24ED-4441-97DD-78136EEB8A65}"/>
          </ac:picMkLst>
        </pc:picChg>
      </pc:sldChg>
      <pc:sldChg chg="modSp mod ord">
        <pc:chgData name="Suraj Gupta" userId="ae87023451758875" providerId="LiveId" clId="{56A2C6F5-4AAF-42B7-AF83-F96AE51F9EB5}" dt="2022-03-14T08:04:11.628" v="141"/>
        <pc:sldMkLst>
          <pc:docMk/>
          <pc:sldMk cId="2466227707" sldId="274"/>
        </pc:sldMkLst>
        <pc:spChg chg="mod">
          <ac:chgData name="Suraj Gupta" userId="ae87023451758875" providerId="LiveId" clId="{56A2C6F5-4AAF-42B7-AF83-F96AE51F9EB5}" dt="2022-03-14T08:03:56.753" v="139" actId="14100"/>
          <ac:spMkLst>
            <pc:docMk/>
            <pc:sldMk cId="2466227707" sldId="274"/>
            <ac:spMk id="2" creationId="{AB10FFF9-26B7-41CB-949B-8AD3FD772C4A}"/>
          </ac:spMkLst>
        </pc:spChg>
        <pc:spChg chg="mod">
          <ac:chgData name="Suraj Gupta" userId="ae87023451758875" providerId="LiveId" clId="{56A2C6F5-4AAF-42B7-AF83-F96AE51F9EB5}" dt="2022-03-14T08:03:26.963" v="136" actId="2711"/>
          <ac:spMkLst>
            <pc:docMk/>
            <pc:sldMk cId="2466227707" sldId="274"/>
            <ac:spMk id="3" creationId="{C6B53938-12A3-4C86-9A56-B028B831C877}"/>
          </ac:spMkLst>
        </pc:sp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347" y="1122363"/>
            <a:ext cx="7773308"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685347" y="3602038"/>
            <a:ext cx="7773308"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1857781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55" y="4289373"/>
            <a:ext cx="7775673"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355" y="621322"/>
            <a:ext cx="7775673"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46" y="5108728"/>
            <a:ext cx="7774499"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336150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609601"/>
            <a:ext cx="776532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47" y="4204820"/>
            <a:ext cx="776532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9613653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609600"/>
            <a:ext cx="6977064"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610032"/>
            <a:ext cx="6564224"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345" y="4204821"/>
            <a:ext cx="776532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0" name="TextBox 9"/>
          <p:cNvSpPr txBox="1"/>
          <p:nvPr/>
        </p:nvSpPr>
        <p:spPr>
          <a:xfrm>
            <a:off x="505245" y="641749"/>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7946721" y="3073376"/>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8206810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55" y="2126943"/>
            <a:ext cx="7766495"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46" y="4650556"/>
            <a:ext cx="776532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0942105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5" y="609601"/>
            <a:ext cx="776532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2088320"/>
            <a:ext cx="2474217"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346" y="2911624"/>
            <a:ext cx="2474217"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33658" y="2088320"/>
            <a:ext cx="2473919"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33659" y="2911624"/>
            <a:ext cx="247486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979974" y="2088320"/>
            <a:ext cx="246840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982260" y="2911624"/>
            <a:ext cx="2468408"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2679565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346" y="609601"/>
            <a:ext cx="776532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7" y="3989147"/>
            <a:ext cx="2474216"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819015" y="2092235"/>
            <a:ext cx="2205038"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5347" y="4565409"/>
            <a:ext cx="2474216" cy="122579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332026" y="3989147"/>
            <a:ext cx="2474237"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426747" y="2092235"/>
            <a:ext cx="2197894"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331011" y="4565408"/>
            <a:ext cx="2475252" cy="122579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980067" y="3989147"/>
            <a:ext cx="246742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6114603" y="2092235"/>
            <a:ext cx="219908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79973" y="4565410"/>
            <a:ext cx="2470694" cy="122579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3861502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821547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609600"/>
            <a:ext cx="1906993"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6" y="609600"/>
            <a:ext cx="5744029"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68819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19890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21933" y="657227"/>
            <a:ext cx="7300134"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921933" y="3602039"/>
            <a:ext cx="7300134"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27313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347" y="609601"/>
            <a:ext cx="776532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85346" y="2088320"/>
            <a:ext cx="3829503"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0052" y="2088320"/>
            <a:ext cx="3820616"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13453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347" y="609601"/>
            <a:ext cx="776532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5427" y="2088320"/>
            <a:ext cx="3600326"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346" y="2912232"/>
            <a:ext cx="3830406"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59230" y="2088320"/>
            <a:ext cx="3591437"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912232"/>
            <a:ext cx="382151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56463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5861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81789533"/>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609600"/>
            <a:ext cx="2949178"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3808548" y="609600"/>
            <a:ext cx="4642119"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7921" y="2971801"/>
            <a:ext cx="2949178"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54751720"/>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609600"/>
            <a:ext cx="416760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49932" y="758881"/>
            <a:ext cx="2966938"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46" y="2971800"/>
            <a:ext cx="4171242"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0384047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7" y="609601"/>
            <a:ext cx="776532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2096064"/>
            <a:ext cx="776532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5883276"/>
            <a:ext cx="2057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685346" y="5883276"/>
            <a:ext cx="5004649"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85509" y="5883276"/>
            <a:ext cx="565159" cy="365125"/>
          </a:xfrm>
          <a:prstGeom prst="rect">
            <a:avLst/>
          </a:prstGeom>
        </p:spPr>
        <p:txBody>
          <a:bodyPr vert="horz" lIns="91440" tIns="45720" rIns="91440" bIns="45720" rtlCol="0" anchor="ctr"/>
          <a:lstStyle>
            <a:lvl1pPr algn="r">
              <a:defRPr sz="10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23785310"/>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C5E7C62-94F6-49CF-8B74-57C0C084FE49}"/>
              </a:ext>
            </a:extLst>
          </p:cNvPr>
          <p:cNvSpPr/>
          <p:nvPr/>
        </p:nvSpPr>
        <p:spPr>
          <a:xfrm>
            <a:off x="339047" y="462337"/>
            <a:ext cx="8250148" cy="2024009"/>
          </a:xfrm>
          <a:prstGeom prst="roundRect">
            <a:avLst/>
          </a:prstGeom>
          <a:solidFill>
            <a:schemeClr val="tx2">
              <a:lumMod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500" dirty="0"/>
              <a:t>LIBRARY MANAGEMENT SYSTEM</a:t>
            </a:r>
          </a:p>
        </p:txBody>
      </p:sp>
      <p:sp>
        <p:nvSpPr>
          <p:cNvPr id="5" name="TextBox 4">
            <a:extLst>
              <a:ext uri="{FF2B5EF4-FFF2-40B4-BE49-F238E27FC236}">
                <a16:creationId xmlns:a16="http://schemas.microsoft.com/office/drawing/2014/main" id="{A75D1703-EC3E-4263-B5AD-BC8CFDD758AE}"/>
              </a:ext>
            </a:extLst>
          </p:cNvPr>
          <p:cNvSpPr txBox="1"/>
          <p:nvPr/>
        </p:nvSpPr>
        <p:spPr>
          <a:xfrm>
            <a:off x="4751798" y="4371655"/>
            <a:ext cx="4572000" cy="830997"/>
          </a:xfrm>
          <a:prstGeom prst="rect">
            <a:avLst/>
          </a:prstGeom>
          <a:noFill/>
        </p:spPr>
        <p:txBody>
          <a:bodyPr wrap="square">
            <a:spAutoFit/>
          </a:bodyPr>
          <a:lstStyle/>
          <a:p>
            <a:r>
              <a:rPr lang="en-IN" sz="2400" b="1" dirty="0"/>
              <a:t>Presented by :</a:t>
            </a:r>
          </a:p>
          <a:p>
            <a:r>
              <a:rPr lang="en-IN" sz="2400" b="1" dirty="0"/>
              <a:t>   SURAJ KUMAR GUPTA</a:t>
            </a:r>
            <a:endParaRPr lang="en-US" sz="2400" b="1" dirty="0"/>
          </a:p>
        </p:txBody>
      </p:sp>
    </p:spTree>
    <p:extLst>
      <p:ext uri="{BB962C8B-B14F-4D97-AF65-F5344CB8AC3E}">
        <p14:creationId xmlns:p14="http://schemas.microsoft.com/office/powerpoint/2010/main" val="27327256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DD716B-24ED-4441-97DD-78136EEB8A65}"/>
              </a:ext>
            </a:extLst>
          </p:cNvPr>
          <p:cNvPicPr>
            <a:picLocks noChangeAspect="1"/>
          </p:cNvPicPr>
          <p:nvPr/>
        </p:nvPicPr>
        <p:blipFill>
          <a:blip r:embed="rId2"/>
          <a:stretch>
            <a:fillRect/>
          </a:stretch>
        </p:blipFill>
        <p:spPr>
          <a:xfrm>
            <a:off x="0" y="716096"/>
            <a:ext cx="9144000" cy="5497417"/>
          </a:xfrm>
          <a:prstGeom prst="rect">
            <a:avLst/>
          </a:prstGeom>
        </p:spPr>
      </p:pic>
    </p:spTree>
    <p:extLst>
      <p:ext uri="{BB962C8B-B14F-4D97-AF65-F5344CB8AC3E}">
        <p14:creationId xmlns:p14="http://schemas.microsoft.com/office/powerpoint/2010/main" val="245989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8"/>
          <p:cNvSpPr txBox="1">
            <a:spLocks noGrp="1"/>
          </p:cNvSpPr>
          <p:nvPr>
            <p:ph type="title"/>
          </p:nvPr>
        </p:nvSpPr>
        <p:spPr>
          <a:xfrm>
            <a:off x="685347" y="976045"/>
            <a:ext cx="7765321" cy="959877"/>
          </a:xfrm>
          <a:prstGeom prst="rect">
            <a:avLst/>
          </a:prstGeom>
          <a:noFill/>
          <a:ln>
            <a:noFill/>
          </a:ln>
        </p:spPr>
        <p:txBody>
          <a:bodyPr spcFirstLastPara="1" wrap="square" lIns="91425" tIns="45700" rIns="91425" bIns="45700" anchor="t" anchorCtr="0">
            <a:noAutofit/>
          </a:bodyPr>
          <a:lstStyle/>
          <a:p>
            <a:pPr marL="0" lvl="0" indent="0" algn="ctr" rtl="0">
              <a:lnSpc>
                <a:spcPct val="99000"/>
              </a:lnSpc>
              <a:spcBef>
                <a:spcPts val="0"/>
              </a:spcBef>
              <a:spcAft>
                <a:spcPts val="0"/>
              </a:spcAft>
              <a:buClr>
                <a:srgbClr val="55837F"/>
              </a:buClr>
              <a:buSzPts val="3800"/>
              <a:buFont typeface="Arial Black"/>
              <a:buNone/>
            </a:pPr>
            <a:r>
              <a:rPr lang="en-US" dirty="0">
                <a:solidFill>
                  <a:srgbClr val="55837F"/>
                </a:solidFill>
                <a:latin typeface="Algerian" panose="04020705040A02060702" pitchFamily="82" charset="0"/>
                <a:ea typeface="Arial Black"/>
                <a:cs typeface="Arial Black"/>
                <a:sym typeface="Arial Black"/>
              </a:rPr>
              <a:t>Module 3 - Student Profile</a:t>
            </a:r>
            <a:endParaRPr dirty="0">
              <a:latin typeface="Algerian" panose="04020705040A02060702" pitchFamily="82" charset="0"/>
            </a:endParaRPr>
          </a:p>
        </p:txBody>
      </p:sp>
      <p:sp>
        <p:nvSpPr>
          <p:cNvPr id="153" name="Google Shape;153;p18"/>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lvl="0" algn="l" rtl="0">
              <a:lnSpc>
                <a:spcPct val="111000"/>
              </a:lnSpc>
              <a:spcBef>
                <a:spcPts val="0"/>
              </a:spcBef>
              <a:spcAft>
                <a:spcPts val="0"/>
              </a:spcAft>
              <a:buClr>
                <a:srgbClr val="464B56"/>
              </a:buClr>
              <a:buSzPts val="2000"/>
              <a:buFont typeface="Wingdings" panose="05000000000000000000" pitchFamily="2" charset="2"/>
              <a:buChar char="v"/>
            </a:pPr>
            <a:r>
              <a:rPr lang="en-US" dirty="0">
                <a:solidFill>
                  <a:srgbClr val="FFFF00"/>
                </a:solidFill>
              </a:rPr>
              <a:t>After successful login into system, user can see its details </a:t>
            </a:r>
            <a:endParaRPr dirty="0">
              <a:solidFill>
                <a:srgbClr val="FFFF00"/>
              </a:solidFill>
            </a:endParaRPr>
          </a:p>
          <a:p>
            <a:pPr lvl="0" algn="l" rtl="0">
              <a:lnSpc>
                <a:spcPct val="111000"/>
              </a:lnSpc>
              <a:spcBef>
                <a:spcPts val="930"/>
              </a:spcBef>
              <a:spcAft>
                <a:spcPts val="0"/>
              </a:spcAft>
              <a:buClr>
                <a:srgbClr val="464B56"/>
              </a:buClr>
              <a:buSzPts val="2000"/>
              <a:buFont typeface="Wingdings" panose="05000000000000000000" pitchFamily="2" charset="2"/>
              <a:buChar char="v"/>
            </a:pPr>
            <a:r>
              <a:rPr lang="en-US" dirty="0">
                <a:solidFill>
                  <a:srgbClr val="FFFF00"/>
                </a:solidFill>
              </a:rPr>
              <a:t>Various details which will be shown are:-</a:t>
            </a:r>
            <a:endParaRPr dirty="0">
              <a:solidFill>
                <a:srgbClr val="FFFF00"/>
              </a:solidFill>
            </a:endParaRPr>
          </a:p>
          <a:p>
            <a:pPr lvl="0" algn="l" rtl="0">
              <a:lnSpc>
                <a:spcPct val="111000"/>
              </a:lnSpc>
              <a:spcBef>
                <a:spcPts val="930"/>
              </a:spcBef>
              <a:spcAft>
                <a:spcPts val="0"/>
              </a:spcAft>
              <a:buClr>
                <a:srgbClr val="464B56"/>
              </a:buClr>
              <a:buSzPts val="2000"/>
            </a:pPr>
            <a:r>
              <a:rPr lang="en-US" dirty="0">
                <a:solidFill>
                  <a:srgbClr val="FFFF00"/>
                </a:solidFill>
              </a:rPr>
              <a:t> Issued books</a:t>
            </a:r>
            <a:endParaRPr dirty="0">
              <a:solidFill>
                <a:srgbClr val="FFFF00"/>
              </a:solidFill>
            </a:endParaRPr>
          </a:p>
          <a:p>
            <a:pPr marL="240030" lvl="0" indent="-240030" algn="l" rtl="0">
              <a:lnSpc>
                <a:spcPct val="111000"/>
              </a:lnSpc>
              <a:spcBef>
                <a:spcPts val="930"/>
              </a:spcBef>
              <a:spcAft>
                <a:spcPts val="0"/>
              </a:spcAft>
              <a:buClr>
                <a:srgbClr val="464B56"/>
              </a:buClr>
              <a:buSzPts val="2000"/>
              <a:buFont typeface="Arial"/>
              <a:buChar char="•"/>
            </a:pPr>
            <a:r>
              <a:rPr lang="en-US" dirty="0">
                <a:solidFill>
                  <a:srgbClr val="FFFF00"/>
                </a:solidFill>
              </a:rPr>
              <a:t>Date of issue </a:t>
            </a:r>
            <a:endParaRPr dirty="0">
              <a:solidFill>
                <a:srgbClr val="FFFF00"/>
              </a:solidFill>
            </a:endParaRPr>
          </a:p>
          <a:p>
            <a:pPr marL="240030" lvl="0" indent="-240030" algn="l" rtl="0">
              <a:lnSpc>
                <a:spcPct val="111000"/>
              </a:lnSpc>
              <a:spcBef>
                <a:spcPts val="930"/>
              </a:spcBef>
              <a:spcAft>
                <a:spcPts val="0"/>
              </a:spcAft>
              <a:buClr>
                <a:srgbClr val="464B56"/>
              </a:buClr>
              <a:buSzPts val="2000"/>
              <a:buFont typeface="Arial"/>
              <a:buChar char="•"/>
            </a:pPr>
            <a:r>
              <a:rPr lang="en-US" dirty="0">
                <a:solidFill>
                  <a:srgbClr val="FFFF00"/>
                </a:solidFill>
              </a:rPr>
              <a:t>When to return </a:t>
            </a:r>
            <a:endParaRPr dirty="0">
              <a:solidFill>
                <a:srgbClr val="FFFF00"/>
              </a:solidFill>
            </a:endParaRPr>
          </a:p>
          <a:p>
            <a:pPr marL="240030" lvl="0" indent="-240030" algn="l" rtl="0">
              <a:lnSpc>
                <a:spcPct val="111000"/>
              </a:lnSpc>
              <a:spcBef>
                <a:spcPts val="930"/>
              </a:spcBef>
              <a:spcAft>
                <a:spcPts val="0"/>
              </a:spcAft>
              <a:buClr>
                <a:srgbClr val="464B56"/>
              </a:buClr>
              <a:buSzPts val="2000"/>
              <a:buFont typeface="Arial"/>
              <a:buChar char="•"/>
            </a:pPr>
            <a:r>
              <a:rPr lang="en-US" dirty="0">
                <a:solidFill>
                  <a:srgbClr val="FFFF00"/>
                </a:solidFill>
              </a:rPr>
              <a:t>Current fine the user has to pay</a:t>
            </a:r>
            <a:endParaRPr dirty="0">
              <a:solidFill>
                <a:srgbClr val="FFFF00"/>
              </a:solidFill>
            </a:endParaRPr>
          </a:p>
          <a:p>
            <a:pPr marL="240030" lvl="0" indent="-240030" algn="l" rtl="0">
              <a:lnSpc>
                <a:spcPct val="111000"/>
              </a:lnSpc>
              <a:spcBef>
                <a:spcPts val="930"/>
              </a:spcBef>
              <a:spcAft>
                <a:spcPts val="0"/>
              </a:spcAft>
              <a:buClr>
                <a:srgbClr val="464B56"/>
              </a:buClr>
              <a:buSzPts val="2000"/>
              <a:buFont typeface="Arial"/>
              <a:buChar char="•"/>
            </a:pPr>
            <a:r>
              <a:rPr lang="en-US" dirty="0">
                <a:solidFill>
                  <a:srgbClr val="FFFF00"/>
                </a:solidFill>
              </a:rPr>
              <a:t>Searching book in the library.</a:t>
            </a:r>
            <a:endParaRPr dirty="0">
              <a:solidFill>
                <a:srgbClr val="FFFF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765DDF-3EB8-4E00-8404-1805DAD65C46}"/>
              </a:ext>
            </a:extLst>
          </p:cNvPr>
          <p:cNvPicPr>
            <a:picLocks noChangeAspect="1"/>
          </p:cNvPicPr>
          <p:nvPr/>
        </p:nvPicPr>
        <p:blipFill>
          <a:blip r:embed="rId2"/>
          <a:stretch>
            <a:fillRect/>
          </a:stretch>
        </p:blipFill>
        <p:spPr>
          <a:xfrm>
            <a:off x="0" y="719188"/>
            <a:ext cx="9144000" cy="5289565"/>
          </a:xfrm>
          <a:prstGeom prst="rect">
            <a:avLst/>
          </a:prstGeom>
        </p:spPr>
      </p:pic>
    </p:spTree>
    <p:extLst>
      <p:ext uri="{BB962C8B-B14F-4D97-AF65-F5344CB8AC3E}">
        <p14:creationId xmlns:p14="http://schemas.microsoft.com/office/powerpoint/2010/main" val="1315243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9"/>
          <p:cNvSpPr txBox="1">
            <a:spLocks noGrp="1"/>
          </p:cNvSpPr>
          <p:nvPr>
            <p:ph type="title"/>
          </p:nvPr>
        </p:nvSpPr>
        <p:spPr>
          <a:xfrm>
            <a:off x="685347" y="811658"/>
            <a:ext cx="7765321" cy="1027416"/>
          </a:xfrm>
          <a:prstGeom prst="rect">
            <a:avLst/>
          </a:prstGeom>
          <a:noFill/>
          <a:ln>
            <a:noFill/>
          </a:ln>
        </p:spPr>
        <p:txBody>
          <a:bodyPr spcFirstLastPara="1" wrap="square" lIns="91425" tIns="45700" rIns="91425" bIns="45700" anchor="t" anchorCtr="0">
            <a:noAutofit/>
          </a:bodyPr>
          <a:lstStyle/>
          <a:p>
            <a:pPr marL="0" lvl="0" indent="0" algn="ctr" rtl="0">
              <a:lnSpc>
                <a:spcPct val="99000"/>
              </a:lnSpc>
              <a:spcBef>
                <a:spcPts val="0"/>
              </a:spcBef>
              <a:spcAft>
                <a:spcPts val="0"/>
              </a:spcAft>
              <a:buClr>
                <a:srgbClr val="55837F"/>
              </a:buClr>
              <a:buSzPts val="3800"/>
              <a:buFont typeface="Arial Black"/>
              <a:buNone/>
            </a:pPr>
            <a:r>
              <a:rPr lang="en-US" sz="3600" dirty="0">
                <a:solidFill>
                  <a:srgbClr val="55837F"/>
                </a:solidFill>
                <a:latin typeface="Algerian" panose="04020705040A02060702" pitchFamily="82" charset="0"/>
                <a:ea typeface="Arial Black"/>
                <a:cs typeface="Arial Black"/>
                <a:sym typeface="Arial Black"/>
              </a:rPr>
              <a:t>Module 4 - Admin Panel </a:t>
            </a:r>
            <a:endParaRPr sz="3600" dirty="0">
              <a:latin typeface="Algerian" panose="04020705040A02060702" pitchFamily="82" charset="0"/>
            </a:endParaRPr>
          </a:p>
        </p:txBody>
      </p:sp>
      <p:sp>
        <p:nvSpPr>
          <p:cNvPr id="159" name="Google Shape;159;p19"/>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240030" lvl="0" indent="-240030" algn="l" rtl="0">
              <a:lnSpc>
                <a:spcPct val="111000"/>
              </a:lnSpc>
              <a:spcBef>
                <a:spcPts val="0"/>
              </a:spcBef>
              <a:spcAft>
                <a:spcPts val="0"/>
              </a:spcAft>
              <a:buClr>
                <a:srgbClr val="464B56"/>
              </a:buClr>
              <a:buSzPts val="2000"/>
              <a:buChar char="–"/>
            </a:pPr>
            <a:r>
              <a:rPr lang="en-US" dirty="0">
                <a:solidFill>
                  <a:srgbClr val="FFFF00"/>
                </a:solidFill>
              </a:rPr>
              <a:t>After successful login admin can keep track of the books issued </a:t>
            </a:r>
            <a:endParaRPr dirty="0">
              <a:solidFill>
                <a:srgbClr val="FFFF00"/>
              </a:solidFill>
            </a:endParaRPr>
          </a:p>
          <a:p>
            <a:pPr marL="240030" lvl="0" indent="-240030" algn="l" rtl="0">
              <a:lnSpc>
                <a:spcPct val="111000"/>
              </a:lnSpc>
              <a:spcBef>
                <a:spcPts val="930"/>
              </a:spcBef>
              <a:spcAft>
                <a:spcPts val="0"/>
              </a:spcAft>
              <a:buClr>
                <a:srgbClr val="464B56"/>
              </a:buClr>
              <a:buSzPts val="2000"/>
              <a:buChar char="–"/>
            </a:pPr>
            <a:r>
              <a:rPr lang="en-US" dirty="0">
                <a:solidFill>
                  <a:srgbClr val="FFFF00"/>
                </a:solidFill>
              </a:rPr>
              <a:t>It can also track various other details such as </a:t>
            </a:r>
            <a:endParaRPr dirty="0">
              <a:solidFill>
                <a:srgbClr val="FFFF00"/>
              </a:solidFill>
            </a:endParaRPr>
          </a:p>
          <a:p>
            <a:pPr marL="480060" lvl="1" indent="-240030" algn="l" rtl="0">
              <a:lnSpc>
                <a:spcPct val="111000"/>
              </a:lnSpc>
              <a:spcBef>
                <a:spcPts val="930"/>
              </a:spcBef>
              <a:spcAft>
                <a:spcPts val="0"/>
              </a:spcAft>
              <a:buClr>
                <a:srgbClr val="464B56"/>
              </a:buClr>
              <a:buSzPts val="1800"/>
              <a:buFont typeface="Arial"/>
              <a:buChar char="•"/>
            </a:pPr>
            <a:r>
              <a:rPr lang="en-US" dirty="0">
                <a:solidFill>
                  <a:srgbClr val="FFFF00"/>
                </a:solidFill>
              </a:rPr>
              <a:t> Fine of all students.</a:t>
            </a:r>
            <a:endParaRPr dirty="0">
              <a:solidFill>
                <a:srgbClr val="FFFF00"/>
              </a:solidFill>
            </a:endParaRPr>
          </a:p>
          <a:p>
            <a:pPr marL="480060" lvl="1" indent="-240030" algn="l" rtl="0">
              <a:lnSpc>
                <a:spcPct val="111000"/>
              </a:lnSpc>
              <a:spcBef>
                <a:spcPts val="930"/>
              </a:spcBef>
              <a:spcAft>
                <a:spcPts val="0"/>
              </a:spcAft>
              <a:buClr>
                <a:srgbClr val="464B56"/>
              </a:buClr>
              <a:buSzPts val="1800"/>
              <a:buFont typeface="Arial"/>
              <a:buChar char="•"/>
            </a:pPr>
            <a:r>
              <a:rPr lang="en-US" dirty="0">
                <a:solidFill>
                  <a:srgbClr val="FFFF00"/>
                </a:solidFill>
              </a:rPr>
              <a:t>Which book is issued by the student </a:t>
            </a:r>
            <a:endParaRPr dirty="0">
              <a:solidFill>
                <a:srgbClr val="FFFF00"/>
              </a:solidFill>
            </a:endParaRPr>
          </a:p>
          <a:p>
            <a:pPr marL="480060" lvl="1" indent="-240030" algn="l" rtl="0">
              <a:lnSpc>
                <a:spcPct val="111000"/>
              </a:lnSpc>
              <a:spcBef>
                <a:spcPts val="930"/>
              </a:spcBef>
              <a:spcAft>
                <a:spcPts val="0"/>
              </a:spcAft>
              <a:buClr>
                <a:srgbClr val="464B56"/>
              </a:buClr>
              <a:buSzPts val="1800"/>
              <a:buFont typeface="Arial"/>
              <a:buChar char="•"/>
            </a:pPr>
            <a:r>
              <a:rPr lang="en-US" dirty="0">
                <a:solidFill>
                  <a:srgbClr val="FFFF00"/>
                </a:solidFill>
              </a:rPr>
              <a:t>The number of copies of book which can help the librarian to know which book to order.</a:t>
            </a:r>
            <a:endParaRPr dirty="0">
              <a:solidFill>
                <a:srgbClr val="FFFF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E05953-6867-49A0-9AFF-F6F388D672EA}"/>
              </a:ext>
            </a:extLst>
          </p:cNvPr>
          <p:cNvPicPr>
            <a:picLocks noChangeAspect="1"/>
          </p:cNvPicPr>
          <p:nvPr/>
        </p:nvPicPr>
        <p:blipFill>
          <a:blip r:embed="rId2"/>
          <a:stretch>
            <a:fillRect/>
          </a:stretch>
        </p:blipFill>
        <p:spPr>
          <a:xfrm>
            <a:off x="0" y="698643"/>
            <a:ext cx="9144000" cy="5250094"/>
          </a:xfrm>
          <a:prstGeom prst="rect">
            <a:avLst/>
          </a:prstGeom>
        </p:spPr>
      </p:pic>
    </p:spTree>
    <p:extLst>
      <p:ext uri="{BB962C8B-B14F-4D97-AF65-F5344CB8AC3E}">
        <p14:creationId xmlns:p14="http://schemas.microsoft.com/office/powerpoint/2010/main" val="3405897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0"/>
          <p:cNvSpPr txBox="1">
            <a:spLocks noGrp="1"/>
          </p:cNvSpPr>
          <p:nvPr>
            <p:ph type="title"/>
          </p:nvPr>
        </p:nvSpPr>
        <p:spPr>
          <a:xfrm>
            <a:off x="685347" y="955497"/>
            <a:ext cx="7765321" cy="980425"/>
          </a:xfrm>
          <a:prstGeom prst="rect">
            <a:avLst/>
          </a:prstGeom>
          <a:noFill/>
          <a:ln>
            <a:noFill/>
          </a:ln>
        </p:spPr>
        <p:txBody>
          <a:bodyPr spcFirstLastPara="1" wrap="square" lIns="91425" tIns="45700" rIns="91425" bIns="45700" anchor="t" anchorCtr="0">
            <a:noAutofit/>
          </a:bodyPr>
          <a:lstStyle/>
          <a:p>
            <a:pPr marL="0" lvl="0" indent="0" algn="ctr" rtl="0">
              <a:lnSpc>
                <a:spcPct val="99000"/>
              </a:lnSpc>
              <a:spcBef>
                <a:spcPts val="0"/>
              </a:spcBef>
              <a:spcAft>
                <a:spcPts val="0"/>
              </a:spcAft>
              <a:buClr>
                <a:srgbClr val="55837F"/>
              </a:buClr>
              <a:buSzPts val="3800"/>
              <a:buFont typeface="Arial Black"/>
              <a:buNone/>
            </a:pPr>
            <a:r>
              <a:rPr lang="en-US" dirty="0">
                <a:solidFill>
                  <a:srgbClr val="55837F"/>
                </a:solidFill>
                <a:latin typeface="Algerian" panose="04020705040A02060702" pitchFamily="82" charset="0"/>
                <a:ea typeface="Arial Black"/>
                <a:cs typeface="Arial Black"/>
                <a:sym typeface="Arial Black"/>
              </a:rPr>
              <a:t>Module 5 – Book Search</a:t>
            </a:r>
            <a:endParaRPr dirty="0">
              <a:latin typeface="Algerian" panose="04020705040A02060702" pitchFamily="82" charset="0"/>
            </a:endParaRPr>
          </a:p>
        </p:txBody>
      </p:sp>
      <p:sp>
        <p:nvSpPr>
          <p:cNvPr id="165" name="Google Shape;165;p20"/>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lvl="0" algn="l" rtl="0">
              <a:lnSpc>
                <a:spcPct val="101000"/>
              </a:lnSpc>
              <a:spcBef>
                <a:spcPts val="0"/>
              </a:spcBef>
              <a:spcAft>
                <a:spcPts val="0"/>
              </a:spcAft>
              <a:buClr>
                <a:srgbClr val="464B56"/>
              </a:buClr>
              <a:buSzPts val="2000"/>
              <a:buFont typeface="Wingdings" panose="05000000000000000000" pitchFamily="2" charset="2"/>
              <a:buChar char="v"/>
            </a:pPr>
            <a:r>
              <a:rPr lang="en-US" dirty="0">
                <a:solidFill>
                  <a:srgbClr val="FFFF00"/>
                </a:solidFill>
              </a:rPr>
              <a:t>Books present in the library can be searched </a:t>
            </a:r>
            <a:endParaRPr dirty="0">
              <a:solidFill>
                <a:srgbClr val="FFFF00"/>
              </a:solidFill>
            </a:endParaRPr>
          </a:p>
          <a:p>
            <a:pPr lvl="0" algn="l" rtl="0">
              <a:lnSpc>
                <a:spcPct val="101000"/>
              </a:lnSpc>
              <a:spcBef>
                <a:spcPts val="930"/>
              </a:spcBef>
              <a:spcAft>
                <a:spcPts val="0"/>
              </a:spcAft>
              <a:buClr>
                <a:srgbClr val="464B56"/>
              </a:buClr>
              <a:buSzPts val="2000"/>
              <a:buFont typeface="Wingdings" panose="05000000000000000000" pitchFamily="2" charset="2"/>
              <a:buChar char="v"/>
            </a:pPr>
            <a:r>
              <a:rPr lang="en-US" dirty="0">
                <a:solidFill>
                  <a:srgbClr val="FFFF00"/>
                </a:solidFill>
              </a:rPr>
              <a:t>The books can be searched on various parameters such as</a:t>
            </a:r>
            <a:endParaRPr dirty="0">
              <a:solidFill>
                <a:srgbClr val="FFFF00"/>
              </a:solidFill>
            </a:endParaRPr>
          </a:p>
          <a:p>
            <a:pPr marL="240030" lvl="0" indent="-240030" algn="l" rtl="0">
              <a:lnSpc>
                <a:spcPct val="101000"/>
              </a:lnSpc>
              <a:spcBef>
                <a:spcPts val="930"/>
              </a:spcBef>
              <a:spcAft>
                <a:spcPts val="0"/>
              </a:spcAft>
              <a:buClr>
                <a:srgbClr val="464B56"/>
              </a:buClr>
              <a:buSzPts val="2000"/>
              <a:buFont typeface="Arial"/>
              <a:buChar char="•"/>
            </a:pPr>
            <a:r>
              <a:rPr lang="en-US" dirty="0">
                <a:solidFill>
                  <a:srgbClr val="FFFF00"/>
                </a:solidFill>
              </a:rPr>
              <a:t>Subject wise Search- If a student wants a book related to open source programming then system will show all the books related to osp present in the library .</a:t>
            </a:r>
            <a:endParaRPr dirty="0">
              <a:solidFill>
                <a:srgbClr val="FFFF00"/>
              </a:solidFill>
            </a:endParaRPr>
          </a:p>
          <a:p>
            <a:pPr marL="240030" lvl="0" indent="-240030" algn="l" rtl="0">
              <a:lnSpc>
                <a:spcPct val="101000"/>
              </a:lnSpc>
              <a:spcBef>
                <a:spcPts val="930"/>
              </a:spcBef>
              <a:spcAft>
                <a:spcPts val="0"/>
              </a:spcAft>
              <a:buClr>
                <a:srgbClr val="464B56"/>
              </a:buClr>
              <a:buSzPts val="2000"/>
              <a:buFont typeface="Arial"/>
              <a:buChar char="•"/>
            </a:pPr>
            <a:r>
              <a:rPr lang="en-US" dirty="0">
                <a:solidFill>
                  <a:srgbClr val="FFFF00"/>
                </a:solidFill>
              </a:rPr>
              <a:t>Author Wise Search- Can search a book on particular author. The system will show all the books on that author available in the library </a:t>
            </a:r>
            <a:endParaRPr dirty="0">
              <a:solidFill>
                <a:srgbClr val="FFFF00"/>
              </a:solidFill>
            </a:endParaRPr>
          </a:p>
          <a:p>
            <a:pPr marL="240030" lvl="0" indent="-240030" algn="l" rtl="0">
              <a:lnSpc>
                <a:spcPct val="101000"/>
              </a:lnSpc>
              <a:spcBef>
                <a:spcPts val="930"/>
              </a:spcBef>
              <a:spcAft>
                <a:spcPts val="0"/>
              </a:spcAft>
              <a:buClr>
                <a:srgbClr val="464B56"/>
              </a:buClr>
              <a:buSzPts val="2000"/>
              <a:buFont typeface="Arial"/>
              <a:buChar char="•"/>
            </a:pPr>
            <a:r>
              <a:rPr lang="en-US" dirty="0">
                <a:solidFill>
                  <a:srgbClr val="FFFF00"/>
                </a:solidFill>
              </a:rPr>
              <a:t>Year Wise Search- Searching a book based on particular edition will be available.</a:t>
            </a:r>
            <a:endParaRPr dirty="0">
              <a:solidFill>
                <a:srgbClr val="FFFF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2"/>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ctr" rtl="0">
              <a:lnSpc>
                <a:spcPct val="99000"/>
              </a:lnSpc>
              <a:spcBef>
                <a:spcPts val="0"/>
              </a:spcBef>
              <a:spcAft>
                <a:spcPts val="0"/>
              </a:spcAft>
              <a:buClr>
                <a:srgbClr val="55837F"/>
              </a:buClr>
              <a:buSzPts val="3800"/>
              <a:buFont typeface="Arial Black"/>
              <a:buNone/>
            </a:pPr>
            <a:r>
              <a:rPr lang="en-US" sz="4000" dirty="0">
                <a:solidFill>
                  <a:srgbClr val="55837F"/>
                </a:solidFill>
                <a:latin typeface="Algerian" panose="04020705040A02060702" pitchFamily="82" charset="0"/>
                <a:ea typeface="Arial Black"/>
                <a:cs typeface="Arial Black"/>
                <a:sym typeface="Arial Black"/>
              </a:rPr>
              <a:t>Module 6 - Feedback</a:t>
            </a:r>
            <a:endParaRPr sz="4000" dirty="0">
              <a:latin typeface="Algerian" panose="04020705040A02060702" pitchFamily="82" charset="0"/>
            </a:endParaRPr>
          </a:p>
        </p:txBody>
      </p:sp>
      <p:sp>
        <p:nvSpPr>
          <p:cNvPr id="177" name="Google Shape;177;p22"/>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lvl="0" algn="l" rtl="0">
              <a:lnSpc>
                <a:spcPct val="111000"/>
              </a:lnSpc>
              <a:spcBef>
                <a:spcPts val="0"/>
              </a:spcBef>
              <a:spcAft>
                <a:spcPts val="0"/>
              </a:spcAft>
              <a:buClr>
                <a:srgbClr val="464B56"/>
              </a:buClr>
              <a:buSzPts val="2000"/>
              <a:buFont typeface="Wingdings" panose="05000000000000000000" pitchFamily="2" charset="2"/>
              <a:buChar char="v"/>
            </a:pPr>
            <a:r>
              <a:rPr lang="en-US" dirty="0">
                <a:solidFill>
                  <a:srgbClr val="FFFF00"/>
                </a:solidFill>
              </a:rPr>
              <a:t>Feedback will be taken from the user related to our system and all the feedback will be stored in a database and will be displayed in admin login which will help us to remove all the bugs and improve our library management system.</a:t>
            </a:r>
            <a:endParaRPr dirty="0">
              <a:solidFill>
                <a:srgbClr val="FFFF00"/>
              </a:solidFill>
            </a:endParaRPr>
          </a:p>
        </p:txBody>
      </p:sp>
      <p:pic>
        <p:nvPicPr>
          <p:cNvPr id="178" name="Google Shape;178;p22"/>
          <p:cNvPicPr preferRelativeResize="0"/>
          <p:nvPr/>
        </p:nvPicPr>
        <p:blipFill rotWithShape="1">
          <a:blip r:embed="rId3">
            <a:alphaModFix/>
          </a:blip>
          <a:srcRect/>
          <a:stretch/>
        </p:blipFill>
        <p:spPr>
          <a:xfrm>
            <a:off x="2362200" y="3962400"/>
            <a:ext cx="6248400" cy="263608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B8735B-030E-4013-B630-27039EEEA497}"/>
              </a:ext>
            </a:extLst>
          </p:cNvPr>
          <p:cNvSpPr txBox="1"/>
          <p:nvPr/>
        </p:nvSpPr>
        <p:spPr>
          <a:xfrm>
            <a:off x="863030" y="1530850"/>
            <a:ext cx="6087438" cy="4401205"/>
          </a:xfrm>
          <a:prstGeom prst="rect">
            <a:avLst/>
          </a:prstGeom>
          <a:noFill/>
        </p:spPr>
        <p:txBody>
          <a:bodyPr wrap="square">
            <a:spAutoFit/>
          </a:bodyPr>
          <a:lstStyle/>
          <a:p>
            <a:r>
              <a:rPr lang="en-IN" sz="2000" b="1" dirty="0">
                <a:solidFill>
                  <a:srgbClr val="FFFF00"/>
                </a:solidFill>
              </a:rPr>
              <a:t>Books</a:t>
            </a:r>
          </a:p>
          <a:p>
            <a:r>
              <a:rPr lang="en-US" sz="2000" dirty="0">
                <a:solidFill>
                  <a:srgbClr val="FFFF00"/>
                </a:solidFill>
              </a:rPr>
              <a:t> Software Engineering 3rd Edition (K. K. Aggarwal)</a:t>
            </a:r>
          </a:p>
          <a:p>
            <a:r>
              <a:rPr lang="en-US" sz="2000" dirty="0">
                <a:solidFill>
                  <a:srgbClr val="FFFF00"/>
                </a:solidFill>
              </a:rPr>
              <a:t> Fundamentals of Database System Seventh Edition (Ramez Elmasri, Shamkant </a:t>
            </a:r>
            <a:r>
              <a:rPr lang="en-IN" sz="2000" dirty="0">
                <a:solidFill>
                  <a:srgbClr val="FFFF00"/>
                </a:solidFill>
              </a:rPr>
              <a:t>B. Navathe)</a:t>
            </a:r>
          </a:p>
          <a:p>
            <a:r>
              <a:rPr lang="en-US" sz="2000" dirty="0">
                <a:solidFill>
                  <a:srgbClr val="FFFF00"/>
                </a:solidFill>
              </a:rPr>
              <a:t> Python The Complete Reference (Martin C. Brown)</a:t>
            </a:r>
          </a:p>
          <a:p>
            <a:r>
              <a:rPr lang="en-IN" sz="2000" dirty="0">
                <a:solidFill>
                  <a:srgbClr val="FFFF00"/>
                </a:solidFill>
              </a:rPr>
              <a:t> Using SQLite (Jay A. Kreibich)</a:t>
            </a:r>
          </a:p>
          <a:p>
            <a:endParaRPr lang="en-IN" sz="2000" dirty="0">
              <a:solidFill>
                <a:srgbClr val="FFFF00"/>
              </a:solidFill>
            </a:endParaRPr>
          </a:p>
          <a:p>
            <a:r>
              <a:rPr lang="en-IN" sz="2000" b="1" dirty="0">
                <a:solidFill>
                  <a:srgbClr val="FFFF00"/>
                </a:solidFill>
              </a:rPr>
              <a:t>Websites</a:t>
            </a:r>
          </a:p>
          <a:p>
            <a:r>
              <a:rPr lang="en-IN" sz="2000" dirty="0">
                <a:solidFill>
                  <a:srgbClr val="FFFF00"/>
                </a:solidFill>
              </a:rPr>
              <a:t> https://www.w3schools.com/python/</a:t>
            </a:r>
          </a:p>
          <a:p>
            <a:r>
              <a:rPr lang="en-IN" sz="2000" dirty="0">
                <a:solidFill>
                  <a:srgbClr val="FFFF00"/>
                </a:solidFill>
              </a:rPr>
              <a:t> https://www.tutorialspoint.com/sqlite/</a:t>
            </a:r>
          </a:p>
          <a:p>
            <a:r>
              <a:rPr lang="en-IN" sz="2000" dirty="0">
                <a:solidFill>
                  <a:srgbClr val="FFFF00"/>
                </a:solidFill>
              </a:rPr>
              <a:t> https://www.tutorialspoint.com/dbms/</a:t>
            </a:r>
          </a:p>
          <a:p>
            <a:r>
              <a:rPr lang="en-IN" sz="2000" dirty="0">
                <a:solidFill>
                  <a:srgbClr val="FFFF00"/>
                </a:solidFill>
              </a:rPr>
              <a:t> http://www.w3schools.com/sql/sql_update.asp</a:t>
            </a:r>
          </a:p>
        </p:txBody>
      </p:sp>
      <p:sp>
        <p:nvSpPr>
          <p:cNvPr id="5" name="TextBox 4">
            <a:extLst>
              <a:ext uri="{FF2B5EF4-FFF2-40B4-BE49-F238E27FC236}">
                <a16:creationId xmlns:a16="http://schemas.microsoft.com/office/drawing/2014/main" id="{00D10423-D7A5-4F57-A9D5-CDB5B0ECF9DE}"/>
              </a:ext>
            </a:extLst>
          </p:cNvPr>
          <p:cNvSpPr txBox="1"/>
          <p:nvPr/>
        </p:nvSpPr>
        <p:spPr>
          <a:xfrm>
            <a:off x="863030" y="509910"/>
            <a:ext cx="4572000" cy="707886"/>
          </a:xfrm>
          <a:prstGeom prst="rect">
            <a:avLst/>
          </a:prstGeom>
          <a:noFill/>
        </p:spPr>
        <p:txBody>
          <a:bodyPr wrap="square">
            <a:spAutoFit/>
          </a:bodyPr>
          <a:lstStyle/>
          <a:p>
            <a:r>
              <a:rPr lang="en-IN" sz="4000" dirty="0">
                <a:solidFill>
                  <a:schemeClr val="accent2"/>
                </a:solidFill>
                <a:latin typeface="Algerian" panose="04020705040A02060702" pitchFamily="82" charset="0"/>
              </a:rPr>
              <a:t>Bibliography</a:t>
            </a:r>
            <a:endParaRPr lang="en-US" sz="4000" dirty="0">
              <a:solidFill>
                <a:schemeClr val="accent2"/>
              </a:solidFill>
              <a:latin typeface="Algerian" panose="04020705040A02060702" pitchFamily="82" charset="0"/>
            </a:endParaRPr>
          </a:p>
        </p:txBody>
      </p:sp>
    </p:spTree>
    <p:extLst>
      <p:ext uri="{BB962C8B-B14F-4D97-AF65-F5344CB8AC3E}">
        <p14:creationId xmlns:p14="http://schemas.microsoft.com/office/powerpoint/2010/main" val="33446613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F2C9B-6AFB-47A0-BC2F-87D54A9CBC5C}"/>
              </a:ext>
            </a:extLst>
          </p:cNvPr>
          <p:cNvPicPr>
            <a:picLocks noChangeAspect="1"/>
          </p:cNvPicPr>
          <p:nvPr/>
        </p:nvPicPr>
        <p:blipFill>
          <a:blip r:embed="rId2"/>
          <a:stretch>
            <a:fillRect/>
          </a:stretch>
        </p:blipFill>
        <p:spPr>
          <a:xfrm>
            <a:off x="1037690" y="1118693"/>
            <a:ext cx="7161088" cy="3972420"/>
          </a:xfrm>
          <a:prstGeom prst="rect">
            <a:avLst/>
          </a:prstGeom>
        </p:spPr>
      </p:pic>
    </p:spTree>
    <p:extLst>
      <p:ext uri="{BB962C8B-B14F-4D97-AF65-F5344CB8AC3E}">
        <p14:creationId xmlns:p14="http://schemas.microsoft.com/office/powerpoint/2010/main" val="3864646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0FFF9-26B7-41CB-949B-8AD3FD772C4A}"/>
              </a:ext>
            </a:extLst>
          </p:cNvPr>
          <p:cNvSpPr>
            <a:spLocks noGrp="1"/>
          </p:cNvSpPr>
          <p:nvPr>
            <p:ph type="title"/>
          </p:nvPr>
        </p:nvSpPr>
        <p:spPr>
          <a:xfrm>
            <a:off x="1489754" y="965771"/>
            <a:ext cx="6061754" cy="1212350"/>
          </a:xfrm>
        </p:spPr>
        <p:txBody>
          <a:bodyPr/>
          <a:lstStyle/>
          <a:p>
            <a:r>
              <a:rPr lang="en-US" sz="4400" dirty="0">
                <a:solidFill>
                  <a:schemeClr val="accent2"/>
                </a:solidFill>
                <a:latin typeface="Algerian" panose="04020705040A02060702" pitchFamily="82" charset="0"/>
              </a:rPr>
              <a:t> Introduction</a:t>
            </a:r>
          </a:p>
        </p:txBody>
      </p:sp>
      <p:sp>
        <p:nvSpPr>
          <p:cNvPr id="3" name="Text Placeholder 2">
            <a:extLst>
              <a:ext uri="{FF2B5EF4-FFF2-40B4-BE49-F238E27FC236}">
                <a16:creationId xmlns:a16="http://schemas.microsoft.com/office/drawing/2014/main" id="{C6B53938-12A3-4C86-9A56-B028B831C877}"/>
              </a:ext>
            </a:extLst>
          </p:cNvPr>
          <p:cNvSpPr>
            <a:spLocks noGrp="1"/>
          </p:cNvSpPr>
          <p:nvPr>
            <p:ph idx="1"/>
          </p:nvPr>
        </p:nvSpPr>
        <p:spPr>
          <a:xfrm>
            <a:off x="565079" y="2393879"/>
            <a:ext cx="8213125" cy="3696025"/>
          </a:xfrm>
        </p:spPr>
        <p:txBody>
          <a:bodyPr>
            <a:normAutofit/>
          </a:bodyPr>
          <a:lstStyle/>
          <a:p>
            <a:pPr marL="0" indent="0" algn="l">
              <a:buNone/>
            </a:pPr>
            <a:r>
              <a:rPr lang="en-US" b="0" i="0" dirty="0">
                <a:solidFill>
                  <a:srgbClr val="FFFF00"/>
                </a:solidFill>
                <a:effectLst/>
                <a:latin typeface="Arial" panose="020B0604020202020204" pitchFamily="34" charset="0"/>
                <a:cs typeface="Arial" panose="020B0604020202020204" pitchFamily="34" charset="0"/>
              </a:rPr>
              <a:t>Library Management System is an application which refers to library systems which are generally small or medium in size. It is used by librarian to manage the library record various transactions like issue of books, return of books, addition of new books, addition of new students etc. Books and student maintenance modules are also included in this system which would keep track of the students using the library and also a detailed description about the books a library contains.. In addition , report module is also included in Library Management System . </a:t>
            </a:r>
            <a:endParaRPr lang="en-US" dirty="0">
              <a:solidFill>
                <a:srgbClr val="FFFF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66227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5"/>
          <p:cNvSpPr txBox="1">
            <a:spLocks noGrp="1"/>
          </p:cNvSpPr>
          <p:nvPr>
            <p:ph type="title"/>
          </p:nvPr>
        </p:nvSpPr>
        <p:spPr>
          <a:xfrm>
            <a:off x="1982327" y="708084"/>
            <a:ext cx="4049190" cy="921408"/>
          </a:xfrm>
          <a:prstGeom prst="rect">
            <a:avLst/>
          </a:prstGeom>
          <a:noFill/>
          <a:ln>
            <a:noFill/>
          </a:ln>
        </p:spPr>
        <p:txBody>
          <a:bodyPr spcFirstLastPara="1" wrap="square" lIns="91425" tIns="45700" rIns="91425" bIns="45700" anchor="t" anchorCtr="0">
            <a:noAutofit/>
          </a:bodyPr>
          <a:lstStyle/>
          <a:p>
            <a:pPr marL="0" lvl="0" indent="0" algn="l" rtl="0">
              <a:lnSpc>
                <a:spcPct val="99000"/>
              </a:lnSpc>
              <a:spcBef>
                <a:spcPts val="0"/>
              </a:spcBef>
              <a:spcAft>
                <a:spcPts val="0"/>
              </a:spcAft>
              <a:buClr>
                <a:srgbClr val="55837F"/>
              </a:buClr>
              <a:buSzPts val="3800"/>
              <a:buFont typeface="Arial Black"/>
              <a:buNone/>
            </a:pPr>
            <a:r>
              <a:rPr lang="en-US" sz="5400" dirty="0">
                <a:solidFill>
                  <a:srgbClr val="55837F"/>
                </a:solidFill>
                <a:latin typeface="Algerian" panose="04020705040A02060702" pitchFamily="82" charset="0"/>
                <a:ea typeface="Arial Black"/>
                <a:cs typeface="Arial Black"/>
                <a:sym typeface="Arial Black"/>
              </a:rPr>
              <a:t>   </a:t>
            </a:r>
            <a:r>
              <a:rPr lang="en-US" sz="5400" dirty="0">
                <a:solidFill>
                  <a:schemeClr val="tx2">
                    <a:lumMod val="90000"/>
                  </a:schemeClr>
                </a:solidFill>
                <a:latin typeface="Algerian" panose="04020705040A02060702" pitchFamily="82" charset="0"/>
                <a:ea typeface="Arial Black"/>
                <a:cs typeface="Arial Black"/>
                <a:sym typeface="Arial Black"/>
              </a:rPr>
              <a:t>OVERVIEW</a:t>
            </a:r>
            <a:r>
              <a:rPr lang="en-US" sz="5400" dirty="0">
                <a:latin typeface="Algerian" panose="04020705040A02060702" pitchFamily="82" charset="0"/>
              </a:rPr>
              <a:t> </a:t>
            </a:r>
            <a:endParaRPr sz="5400" dirty="0"/>
          </a:p>
        </p:txBody>
      </p:sp>
      <p:sp>
        <p:nvSpPr>
          <p:cNvPr id="134" name="Google Shape;134;p15"/>
          <p:cNvSpPr txBox="1">
            <a:spLocks noGrp="1"/>
          </p:cNvSpPr>
          <p:nvPr>
            <p:ph idx="1"/>
          </p:nvPr>
        </p:nvSpPr>
        <p:spPr>
          <a:xfrm>
            <a:off x="729465" y="2037708"/>
            <a:ext cx="8121198" cy="3651504"/>
          </a:xfrm>
          <a:prstGeom prst="rect">
            <a:avLst/>
          </a:prstGeom>
          <a:noFill/>
          <a:ln>
            <a:noFill/>
          </a:ln>
        </p:spPr>
        <p:txBody>
          <a:bodyPr spcFirstLastPara="1" wrap="square" lIns="91425" tIns="45700" rIns="91425" bIns="45700" anchor="t" anchorCtr="0">
            <a:noAutofit/>
          </a:bodyPr>
          <a:lstStyle/>
          <a:p>
            <a:pPr marL="0" lvl="0" indent="0" algn="l" rtl="0">
              <a:lnSpc>
                <a:spcPct val="111000"/>
              </a:lnSpc>
              <a:spcBef>
                <a:spcPts val="0"/>
              </a:spcBef>
              <a:spcAft>
                <a:spcPts val="0"/>
              </a:spcAft>
              <a:buClr>
                <a:srgbClr val="464B56"/>
              </a:buClr>
              <a:buSzPts val="2000"/>
              <a:buNone/>
            </a:pPr>
            <a:r>
              <a:rPr lang="en-US" dirty="0">
                <a:solidFill>
                  <a:srgbClr val="FFFF00"/>
                </a:solidFill>
              </a:rPr>
              <a:t>To build a library management which contains two login :- Student and Admin(librarian).</a:t>
            </a:r>
            <a:endParaRPr dirty="0">
              <a:solidFill>
                <a:srgbClr val="FFFF00"/>
              </a:solidFill>
            </a:endParaRPr>
          </a:p>
          <a:p>
            <a:pPr lvl="0" algn="l" rtl="0">
              <a:lnSpc>
                <a:spcPct val="111000"/>
              </a:lnSpc>
              <a:spcBef>
                <a:spcPts val="930"/>
              </a:spcBef>
              <a:spcAft>
                <a:spcPts val="0"/>
              </a:spcAft>
              <a:buClr>
                <a:srgbClr val="464B56"/>
              </a:buClr>
              <a:buSzPts val="2000"/>
              <a:buFont typeface="Wingdings" panose="05000000000000000000" pitchFamily="2" charset="2"/>
              <a:buChar char="v"/>
            </a:pPr>
            <a:r>
              <a:rPr lang="en-US" dirty="0">
                <a:solidFill>
                  <a:srgbClr val="FFFF00"/>
                </a:solidFill>
              </a:rPr>
              <a:t>There will be various features like</a:t>
            </a:r>
            <a:endParaRPr dirty="0">
              <a:solidFill>
                <a:srgbClr val="FFFF00"/>
              </a:solidFill>
            </a:endParaRPr>
          </a:p>
          <a:p>
            <a:pPr marL="480060" lvl="1" indent="-240030" algn="l" rtl="0">
              <a:lnSpc>
                <a:spcPct val="111000"/>
              </a:lnSpc>
              <a:spcBef>
                <a:spcPts val="930"/>
              </a:spcBef>
              <a:spcAft>
                <a:spcPts val="0"/>
              </a:spcAft>
              <a:buClr>
                <a:srgbClr val="464B56"/>
              </a:buClr>
              <a:buSzPts val="1800"/>
              <a:buFont typeface="Arial"/>
              <a:buChar char="•"/>
            </a:pPr>
            <a:r>
              <a:rPr lang="en-US" dirty="0">
                <a:solidFill>
                  <a:srgbClr val="FFFF00"/>
                </a:solidFill>
              </a:rPr>
              <a:t>Searching of books</a:t>
            </a:r>
            <a:endParaRPr dirty="0">
              <a:solidFill>
                <a:srgbClr val="FFFF00"/>
              </a:solidFill>
            </a:endParaRPr>
          </a:p>
          <a:p>
            <a:pPr marL="480060" lvl="1" indent="-240030" algn="l" rtl="0">
              <a:lnSpc>
                <a:spcPct val="111000"/>
              </a:lnSpc>
              <a:spcBef>
                <a:spcPts val="930"/>
              </a:spcBef>
              <a:spcAft>
                <a:spcPts val="0"/>
              </a:spcAft>
              <a:buClr>
                <a:srgbClr val="464B56"/>
              </a:buClr>
              <a:buSzPts val="1800"/>
              <a:buFont typeface="Arial"/>
              <a:buChar char="•"/>
            </a:pPr>
            <a:r>
              <a:rPr lang="en-US" dirty="0">
                <a:solidFill>
                  <a:srgbClr val="FFFF00"/>
                </a:solidFill>
              </a:rPr>
              <a:t>Issuing and returning books</a:t>
            </a:r>
            <a:endParaRPr dirty="0">
              <a:solidFill>
                <a:srgbClr val="FFFF00"/>
              </a:solidFill>
            </a:endParaRPr>
          </a:p>
          <a:p>
            <a:pPr marL="480060" lvl="1" indent="-240030" algn="l" rtl="0">
              <a:lnSpc>
                <a:spcPct val="111000"/>
              </a:lnSpc>
              <a:spcBef>
                <a:spcPts val="930"/>
              </a:spcBef>
              <a:spcAft>
                <a:spcPts val="0"/>
              </a:spcAft>
              <a:buClr>
                <a:srgbClr val="464B56"/>
              </a:buClr>
              <a:buSzPts val="1800"/>
              <a:buFont typeface="Arial"/>
              <a:buChar char="•"/>
            </a:pPr>
            <a:r>
              <a:rPr lang="en-US" dirty="0">
                <a:solidFill>
                  <a:srgbClr val="FFFF00"/>
                </a:solidFill>
              </a:rPr>
              <a:t>Paying fine(if any) online</a:t>
            </a:r>
            <a:endParaRPr dirty="0">
              <a:solidFill>
                <a:srgbClr val="FFFF00"/>
              </a:solidFill>
            </a:endParaRPr>
          </a:p>
          <a:p>
            <a:pPr marL="480060" lvl="1" indent="-240030" algn="l" rtl="0">
              <a:lnSpc>
                <a:spcPct val="111000"/>
              </a:lnSpc>
              <a:spcBef>
                <a:spcPts val="930"/>
              </a:spcBef>
              <a:spcAft>
                <a:spcPts val="0"/>
              </a:spcAft>
              <a:buClr>
                <a:srgbClr val="464B56"/>
              </a:buClr>
              <a:buSzPts val="1800"/>
              <a:buFont typeface="Arial"/>
              <a:buChar char="•"/>
            </a:pPr>
            <a:r>
              <a:rPr lang="en-US" dirty="0">
                <a:solidFill>
                  <a:srgbClr val="FFFF00"/>
                </a:solidFill>
              </a:rPr>
              <a:t>Librarian can read information about any member</a:t>
            </a:r>
            <a:endParaRPr dirty="0">
              <a:solidFill>
                <a:srgbClr val="FFFF00"/>
              </a:solidFill>
            </a:endParaRPr>
          </a:p>
          <a:p>
            <a:pPr marL="480060" lvl="1" indent="-240030" algn="l" rtl="0">
              <a:lnSpc>
                <a:spcPct val="111000"/>
              </a:lnSpc>
              <a:spcBef>
                <a:spcPts val="930"/>
              </a:spcBef>
              <a:spcAft>
                <a:spcPts val="0"/>
              </a:spcAft>
              <a:buClr>
                <a:srgbClr val="464B56"/>
              </a:buClr>
              <a:buSzPts val="1800"/>
              <a:buFont typeface="Arial"/>
              <a:buChar char="•"/>
            </a:pPr>
            <a:r>
              <a:rPr lang="en-US" dirty="0">
                <a:solidFill>
                  <a:srgbClr val="FFFF00"/>
                </a:solidFill>
              </a:rPr>
              <a:t>Librarian can track the books issued by a particular student</a:t>
            </a:r>
            <a:endParaRPr dirty="0">
              <a:solidFill>
                <a:srgbClr val="FFFF00"/>
              </a:solidFill>
            </a:endParaRPr>
          </a:p>
          <a:p>
            <a:pPr marL="240030" lvl="0" indent="-113029" algn="l" rtl="0">
              <a:lnSpc>
                <a:spcPct val="111000"/>
              </a:lnSpc>
              <a:spcBef>
                <a:spcPts val="930"/>
              </a:spcBef>
              <a:spcAft>
                <a:spcPts val="0"/>
              </a:spcAft>
              <a:buClr>
                <a:srgbClr val="464B56"/>
              </a:buClr>
              <a:buSzPts val="2000"/>
              <a:buFont typeface="Arial"/>
              <a:buNone/>
            </a:pPr>
            <a:endParaRPr dirty="0">
              <a:solidFill>
                <a:srgbClr val="00B0F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5697B-AE80-4DA0-92F3-3DE428DF8CF1}"/>
              </a:ext>
            </a:extLst>
          </p:cNvPr>
          <p:cNvSpPr>
            <a:spLocks noGrp="1"/>
          </p:cNvSpPr>
          <p:nvPr>
            <p:ph type="title"/>
          </p:nvPr>
        </p:nvSpPr>
        <p:spPr>
          <a:xfrm>
            <a:off x="1273996" y="955496"/>
            <a:ext cx="5691883" cy="904125"/>
          </a:xfrm>
        </p:spPr>
        <p:txBody>
          <a:bodyPr>
            <a:normAutofit/>
          </a:bodyPr>
          <a:lstStyle/>
          <a:p>
            <a:r>
              <a:rPr lang="en-IN" sz="4000" dirty="0">
                <a:solidFill>
                  <a:schemeClr val="accent2"/>
                </a:solidFill>
              </a:rPr>
              <a:t>      </a:t>
            </a:r>
            <a:r>
              <a:rPr lang="en-IN" sz="4800" dirty="0">
                <a:solidFill>
                  <a:schemeClr val="accent2"/>
                </a:solidFill>
                <a:latin typeface="Algerian" panose="04020705040A02060702" pitchFamily="82" charset="0"/>
              </a:rPr>
              <a:t>REQUIREMENTS</a:t>
            </a:r>
            <a:endParaRPr lang="en-US" sz="4800" dirty="0">
              <a:solidFill>
                <a:schemeClr val="accent2"/>
              </a:solidFill>
              <a:latin typeface="Algerian" panose="04020705040A02060702" pitchFamily="82" charset="0"/>
            </a:endParaRPr>
          </a:p>
        </p:txBody>
      </p:sp>
      <p:sp>
        <p:nvSpPr>
          <p:cNvPr id="3" name="Text Placeholder 2">
            <a:extLst>
              <a:ext uri="{FF2B5EF4-FFF2-40B4-BE49-F238E27FC236}">
                <a16:creationId xmlns:a16="http://schemas.microsoft.com/office/drawing/2014/main" id="{CCDF0277-174A-4F09-905E-929B714A487D}"/>
              </a:ext>
            </a:extLst>
          </p:cNvPr>
          <p:cNvSpPr>
            <a:spLocks noGrp="1"/>
          </p:cNvSpPr>
          <p:nvPr>
            <p:ph idx="1"/>
          </p:nvPr>
        </p:nvSpPr>
        <p:spPr/>
        <p:txBody>
          <a:bodyPr/>
          <a:lstStyle/>
          <a:p>
            <a:pPr>
              <a:lnSpc>
                <a:spcPct val="100000"/>
              </a:lnSpc>
            </a:pPr>
            <a:r>
              <a:rPr lang="en-US" sz="2000" dirty="0">
                <a:solidFill>
                  <a:srgbClr val="FFFF00"/>
                </a:solidFill>
              </a:rPr>
              <a:t>The Library Management System shall be required to maintain information about its users and books.</a:t>
            </a:r>
          </a:p>
          <a:p>
            <a:pPr>
              <a:lnSpc>
                <a:spcPct val="100000"/>
              </a:lnSpc>
            </a:pPr>
            <a:r>
              <a:rPr lang="en-US" sz="2000" dirty="0">
                <a:solidFill>
                  <a:srgbClr val="FFFF00"/>
                </a:solidFill>
              </a:rPr>
              <a:t>It shall store databases for students, staff and books.</a:t>
            </a:r>
          </a:p>
          <a:p>
            <a:pPr>
              <a:lnSpc>
                <a:spcPct val="100000"/>
              </a:lnSpc>
            </a:pPr>
            <a:r>
              <a:rPr lang="en-US" sz="2000" dirty="0">
                <a:solidFill>
                  <a:srgbClr val="FFFF00"/>
                </a:solidFill>
              </a:rPr>
              <a:t>The student database stores information about a student’s roll no/ID, name, phone no, email and book count.</a:t>
            </a:r>
          </a:p>
          <a:p>
            <a:pPr>
              <a:lnSpc>
                <a:spcPct val="100000"/>
              </a:lnSpc>
            </a:pPr>
            <a:r>
              <a:rPr lang="en-US" sz="2000" dirty="0">
                <a:solidFill>
                  <a:srgbClr val="FFFF00"/>
                </a:solidFill>
              </a:rPr>
              <a:t>The book database stores information about a book title, author, ISBN no, quantity</a:t>
            </a:r>
            <a:r>
              <a:rPr lang="en-IN" sz="2000" dirty="0">
                <a:solidFill>
                  <a:srgbClr val="FFFF00"/>
                </a:solidFill>
              </a:rPr>
              <a:t>.</a:t>
            </a:r>
          </a:p>
          <a:p>
            <a:pPr>
              <a:lnSpc>
                <a:spcPct val="100000"/>
              </a:lnSpc>
            </a:pPr>
            <a:r>
              <a:rPr lang="en-US" sz="2000" dirty="0">
                <a:solidFill>
                  <a:srgbClr val="FFFF00"/>
                </a:solidFill>
              </a:rPr>
              <a:t>The teacher database stores information about a staff id,  name, password</a:t>
            </a:r>
            <a:r>
              <a:rPr lang="en-IN" sz="2000" dirty="0">
                <a:solidFill>
                  <a:srgbClr val="FFFF00"/>
                </a:solidFill>
              </a:rPr>
              <a:t>.</a:t>
            </a:r>
          </a:p>
          <a:p>
            <a:endParaRPr lang="en-US" dirty="0">
              <a:solidFill>
                <a:srgbClr val="FFFF00"/>
              </a:solidFill>
            </a:endParaRPr>
          </a:p>
        </p:txBody>
      </p:sp>
    </p:spTree>
    <p:extLst>
      <p:ext uri="{BB962C8B-B14F-4D97-AF65-F5344CB8AC3E}">
        <p14:creationId xmlns:p14="http://schemas.microsoft.com/office/powerpoint/2010/main" val="1393736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9E33A4-5FC7-49D4-B50C-3463147D9ED9}"/>
              </a:ext>
            </a:extLst>
          </p:cNvPr>
          <p:cNvSpPr txBox="1"/>
          <p:nvPr/>
        </p:nvSpPr>
        <p:spPr>
          <a:xfrm>
            <a:off x="1119883" y="637221"/>
            <a:ext cx="6904234" cy="646331"/>
          </a:xfrm>
          <a:prstGeom prst="rect">
            <a:avLst/>
          </a:prstGeom>
          <a:noFill/>
        </p:spPr>
        <p:txBody>
          <a:bodyPr wrap="square">
            <a:spAutoFit/>
          </a:bodyPr>
          <a:lstStyle/>
          <a:p>
            <a:r>
              <a:rPr lang="en-IN" sz="3200" b="1" dirty="0">
                <a:solidFill>
                  <a:schemeClr val="accent2"/>
                </a:solidFill>
                <a:latin typeface="Algerian" panose="04020705040A02060702" pitchFamily="82" charset="0"/>
              </a:rPr>
              <a:t>DRAWBACKS OF </a:t>
            </a:r>
            <a:r>
              <a:rPr lang="en-IN" sz="3600" b="1" dirty="0">
                <a:solidFill>
                  <a:schemeClr val="accent2"/>
                </a:solidFill>
                <a:latin typeface="Algerian" panose="04020705040A02060702" pitchFamily="82" charset="0"/>
              </a:rPr>
              <a:t>PRESENT</a:t>
            </a:r>
            <a:r>
              <a:rPr lang="en-IN" sz="3200" b="1" dirty="0">
                <a:solidFill>
                  <a:schemeClr val="accent2"/>
                </a:solidFill>
                <a:latin typeface="Algerian" panose="04020705040A02060702" pitchFamily="82" charset="0"/>
              </a:rPr>
              <a:t> SYSTEM</a:t>
            </a:r>
            <a:endParaRPr lang="en-US" sz="3200" dirty="0">
              <a:solidFill>
                <a:schemeClr val="accent2"/>
              </a:solidFill>
              <a:latin typeface="Algerian" panose="04020705040A02060702" pitchFamily="82" charset="0"/>
            </a:endParaRPr>
          </a:p>
        </p:txBody>
      </p:sp>
      <p:sp>
        <p:nvSpPr>
          <p:cNvPr id="5" name="TextBox 4">
            <a:extLst>
              <a:ext uri="{FF2B5EF4-FFF2-40B4-BE49-F238E27FC236}">
                <a16:creationId xmlns:a16="http://schemas.microsoft.com/office/drawing/2014/main" id="{425765D7-2F5A-4D5C-A28C-E521B299A6EB}"/>
              </a:ext>
            </a:extLst>
          </p:cNvPr>
          <p:cNvSpPr txBox="1"/>
          <p:nvPr/>
        </p:nvSpPr>
        <p:spPr>
          <a:xfrm>
            <a:off x="1037690" y="1388687"/>
            <a:ext cx="5671335" cy="4832092"/>
          </a:xfrm>
          <a:prstGeom prst="rect">
            <a:avLst/>
          </a:prstGeom>
          <a:noFill/>
        </p:spPr>
        <p:txBody>
          <a:bodyPr wrap="square">
            <a:spAutoFit/>
          </a:bodyPr>
          <a:lstStyle/>
          <a:p>
            <a:pPr marL="457200" indent="-457200">
              <a:buFont typeface="Arial" panose="020B0604020202020204" pitchFamily="34" charset="0"/>
              <a:buChar char="•"/>
            </a:pPr>
            <a:r>
              <a:rPr lang="en-IN" sz="2800" dirty="0">
                <a:solidFill>
                  <a:srgbClr val="FFFF00"/>
                </a:solidFill>
              </a:rPr>
              <a:t>File lost</a:t>
            </a:r>
          </a:p>
          <a:p>
            <a:pPr marL="457200" indent="-457200">
              <a:buFont typeface="Arial" panose="020B0604020202020204" pitchFamily="34" charset="0"/>
              <a:buChar char="•"/>
            </a:pPr>
            <a:r>
              <a:rPr lang="en-IN" sz="2800" dirty="0">
                <a:solidFill>
                  <a:srgbClr val="FFFF00"/>
                </a:solidFill>
              </a:rPr>
              <a:t>Difficult to search record</a:t>
            </a:r>
          </a:p>
          <a:p>
            <a:pPr marL="457200" indent="-457200">
              <a:buFont typeface="Arial" panose="020B0604020202020204" pitchFamily="34" charset="0"/>
              <a:buChar char="•"/>
            </a:pPr>
            <a:r>
              <a:rPr lang="en-IN" sz="2800" dirty="0">
                <a:solidFill>
                  <a:srgbClr val="FFFF00"/>
                </a:solidFill>
              </a:rPr>
              <a:t>Space consuming</a:t>
            </a:r>
          </a:p>
          <a:p>
            <a:pPr marL="457200" indent="-457200">
              <a:buFont typeface="Arial" panose="020B0604020202020204" pitchFamily="34" charset="0"/>
              <a:buChar char="•"/>
            </a:pPr>
            <a:r>
              <a:rPr lang="en-IN" sz="2800" dirty="0">
                <a:solidFill>
                  <a:srgbClr val="FFFF00"/>
                </a:solidFill>
              </a:rPr>
              <a:t>Cost consuming</a:t>
            </a:r>
          </a:p>
          <a:p>
            <a:pPr marL="457200" indent="-457200">
              <a:buFont typeface="Arial" panose="020B0604020202020204" pitchFamily="34" charset="0"/>
              <a:buChar char="•"/>
            </a:pPr>
            <a:r>
              <a:rPr lang="en-IN" sz="2800" dirty="0">
                <a:solidFill>
                  <a:srgbClr val="FFFF00"/>
                </a:solidFill>
              </a:rPr>
              <a:t>Time consuming</a:t>
            </a:r>
          </a:p>
          <a:p>
            <a:pPr marL="457200" indent="-457200">
              <a:buFont typeface="Arial" panose="020B0604020202020204" pitchFamily="34" charset="0"/>
              <a:buChar char="•"/>
            </a:pPr>
            <a:r>
              <a:rPr lang="en-US" sz="2800" dirty="0">
                <a:solidFill>
                  <a:srgbClr val="FFFF00"/>
                </a:solidFill>
              </a:rPr>
              <a:t>Information about issue/return of the books are not </a:t>
            </a:r>
            <a:r>
              <a:rPr lang="en-IN" sz="2800" dirty="0">
                <a:solidFill>
                  <a:srgbClr val="FFFF00"/>
                </a:solidFill>
              </a:rPr>
              <a:t>properly maintained.</a:t>
            </a:r>
          </a:p>
          <a:p>
            <a:pPr marL="457200" indent="-457200">
              <a:buFont typeface="Arial" panose="020B0604020202020204" pitchFamily="34" charset="0"/>
              <a:buChar char="•"/>
            </a:pPr>
            <a:r>
              <a:rPr lang="en-US" sz="2800" dirty="0">
                <a:solidFill>
                  <a:srgbClr val="FFFF00"/>
                </a:solidFill>
              </a:rPr>
              <a:t>No central database can be created as information is </a:t>
            </a:r>
            <a:r>
              <a:rPr lang="en-IN" sz="2800" dirty="0">
                <a:solidFill>
                  <a:srgbClr val="FFFF00"/>
                </a:solidFill>
              </a:rPr>
              <a:t>not available in database.</a:t>
            </a:r>
          </a:p>
        </p:txBody>
      </p:sp>
    </p:spTree>
    <p:extLst>
      <p:ext uri="{BB962C8B-B14F-4D97-AF65-F5344CB8AC3E}">
        <p14:creationId xmlns:p14="http://schemas.microsoft.com/office/powerpoint/2010/main" val="1265022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724ED-C624-4565-A99D-EAF0AB1A4DD0}"/>
              </a:ext>
            </a:extLst>
          </p:cNvPr>
          <p:cNvSpPr>
            <a:spLocks noGrp="1"/>
          </p:cNvSpPr>
          <p:nvPr>
            <p:ph type="title"/>
          </p:nvPr>
        </p:nvSpPr>
        <p:spPr>
          <a:xfrm>
            <a:off x="1012882" y="842481"/>
            <a:ext cx="6682462" cy="1286580"/>
          </a:xfrm>
        </p:spPr>
        <p:txBody>
          <a:bodyPr/>
          <a:lstStyle/>
          <a:p>
            <a:r>
              <a:rPr lang="en-US" sz="4400" dirty="0">
                <a:latin typeface="Algerian" panose="04020705040A02060702" pitchFamily="82" charset="0"/>
              </a:rPr>
              <a:t>  </a:t>
            </a:r>
            <a:r>
              <a:rPr lang="en-US" sz="4400" dirty="0">
                <a:solidFill>
                  <a:schemeClr val="accent2"/>
                </a:solidFill>
                <a:latin typeface="Algerian" panose="04020705040A02060702" pitchFamily="82" charset="0"/>
              </a:rPr>
              <a:t>TECHNOLOGY USED</a:t>
            </a:r>
          </a:p>
        </p:txBody>
      </p:sp>
      <p:sp>
        <p:nvSpPr>
          <p:cNvPr id="3" name="Text Placeholder 2">
            <a:extLst>
              <a:ext uri="{FF2B5EF4-FFF2-40B4-BE49-F238E27FC236}">
                <a16:creationId xmlns:a16="http://schemas.microsoft.com/office/drawing/2014/main" id="{D50571C3-8EAA-4B44-A338-5503BAD17578}"/>
              </a:ext>
            </a:extLst>
          </p:cNvPr>
          <p:cNvSpPr>
            <a:spLocks noGrp="1"/>
          </p:cNvSpPr>
          <p:nvPr>
            <p:ph idx="1"/>
          </p:nvPr>
        </p:nvSpPr>
        <p:spPr/>
        <p:txBody>
          <a:bodyPr/>
          <a:lstStyle/>
          <a:p>
            <a:pPr>
              <a:buFont typeface="Arial" panose="020B0604020202020204" pitchFamily="34" charset="0"/>
              <a:buChar char="•"/>
            </a:pPr>
            <a:r>
              <a:rPr lang="en-US" sz="3200" dirty="0">
                <a:solidFill>
                  <a:srgbClr val="FFFF00"/>
                </a:solidFill>
              </a:rPr>
              <a:t>Programming Language : Python</a:t>
            </a:r>
          </a:p>
          <a:p>
            <a:pPr>
              <a:buFont typeface="Arial" panose="020B0604020202020204" pitchFamily="34" charset="0"/>
              <a:buChar char="•"/>
            </a:pPr>
            <a:r>
              <a:rPr lang="en-US" sz="3200" dirty="0">
                <a:solidFill>
                  <a:srgbClr val="FFFF00"/>
                </a:solidFill>
              </a:rPr>
              <a:t>OS Used :Window 10</a:t>
            </a:r>
          </a:p>
          <a:p>
            <a:pPr>
              <a:buFont typeface="Arial" panose="020B0604020202020204" pitchFamily="34" charset="0"/>
              <a:buChar char="•"/>
            </a:pPr>
            <a:r>
              <a:rPr lang="en-US" sz="3200" dirty="0">
                <a:solidFill>
                  <a:srgbClr val="FFFF00"/>
                </a:solidFill>
              </a:rPr>
              <a:t>Database : My SQL</a:t>
            </a:r>
          </a:p>
        </p:txBody>
      </p:sp>
    </p:spTree>
    <p:extLst>
      <p:ext uri="{BB962C8B-B14F-4D97-AF65-F5344CB8AC3E}">
        <p14:creationId xmlns:p14="http://schemas.microsoft.com/office/powerpoint/2010/main" val="2913001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6"/>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ctr" rtl="0">
              <a:lnSpc>
                <a:spcPct val="99000"/>
              </a:lnSpc>
              <a:spcBef>
                <a:spcPts val="0"/>
              </a:spcBef>
              <a:spcAft>
                <a:spcPts val="0"/>
              </a:spcAft>
              <a:buClr>
                <a:srgbClr val="55837F"/>
              </a:buClr>
              <a:buSzPts val="3420"/>
              <a:buFont typeface="Arial Black"/>
              <a:buNone/>
            </a:pPr>
            <a:r>
              <a:rPr lang="en-US" sz="3420" dirty="0">
                <a:solidFill>
                  <a:srgbClr val="55837F"/>
                </a:solidFill>
                <a:latin typeface="Algerian" panose="04020705040A02060702" pitchFamily="82" charset="0"/>
                <a:ea typeface="Arial Black"/>
                <a:cs typeface="Arial Black"/>
                <a:sym typeface="Arial Black"/>
              </a:rPr>
              <a:t>Module 1 - Student Login / Admin Login</a:t>
            </a:r>
            <a:br>
              <a:rPr lang="en-US" sz="3420" dirty="0"/>
            </a:br>
            <a:endParaRPr sz="3420" dirty="0"/>
          </a:p>
        </p:txBody>
      </p:sp>
      <p:sp>
        <p:nvSpPr>
          <p:cNvPr id="140" name="Google Shape;140;p16"/>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240030" lvl="0" indent="-240030" algn="l" rtl="0">
              <a:lnSpc>
                <a:spcPct val="111000"/>
              </a:lnSpc>
              <a:spcBef>
                <a:spcPts val="0"/>
              </a:spcBef>
              <a:spcAft>
                <a:spcPts val="0"/>
              </a:spcAft>
              <a:buClr>
                <a:srgbClr val="464B56"/>
              </a:buClr>
              <a:buSzPts val="2000"/>
              <a:buFont typeface="Arial"/>
              <a:buChar char="•"/>
            </a:pPr>
            <a:r>
              <a:rPr lang="en-US" dirty="0">
                <a:solidFill>
                  <a:srgbClr val="FFFF00"/>
                </a:solidFill>
              </a:rPr>
              <a:t>Authentication of the user will be there.</a:t>
            </a:r>
            <a:endParaRPr dirty="0">
              <a:solidFill>
                <a:srgbClr val="FFFF00"/>
              </a:solidFill>
            </a:endParaRPr>
          </a:p>
          <a:p>
            <a:pPr marL="240030" lvl="0" indent="-240030" algn="l" rtl="0">
              <a:lnSpc>
                <a:spcPct val="111000"/>
              </a:lnSpc>
              <a:spcBef>
                <a:spcPts val="930"/>
              </a:spcBef>
              <a:spcAft>
                <a:spcPts val="0"/>
              </a:spcAft>
              <a:buClr>
                <a:srgbClr val="464B56"/>
              </a:buClr>
              <a:buSzPts val="2000"/>
              <a:buFont typeface="Arial"/>
              <a:buChar char="•"/>
            </a:pPr>
            <a:r>
              <a:rPr lang="en-US" dirty="0">
                <a:solidFill>
                  <a:srgbClr val="FFFF00"/>
                </a:solidFill>
              </a:rPr>
              <a:t>Username and password will be matched from our database. Once both username and password matches, then only a user is allowed to enter into the system.</a:t>
            </a:r>
            <a:endParaRPr dirty="0">
              <a:solidFill>
                <a:srgbClr val="FFFF00"/>
              </a:solidFill>
            </a:endParaRPr>
          </a:p>
          <a:p>
            <a:pPr marL="240030" lvl="0" indent="-240030" algn="l" rtl="0">
              <a:lnSpc>
                <a:spcPct val="111000"/>
              </a:lnSpc>
              <a:spcBef>
                <a:spcPts val="930"/>
              </a:spcBef>
              <a:spcAft>
                <a:spcPts val="0"/>
              </a:spcAft>
              <a:buClr>
                <a:srgbClr val="464B56"/>
              </a:buClr>
              <a:buSzPts val="2000"/>
              <a:buFont typeface="Arial"/>
              <a:buChar char="•"/>
            </a:pPr>
            <a:r>
              <a:rPr lang="en-US" dirty="0">
                <a:solidFill>
                  <a:srgbClr val="FFFF00"/>
                </a:solidFill>
              </a:rPr>
              <a:t>Similarly for admin there will be a authentication system.</a:t>
            </a:r>
            <a:endParaRPr dirty="0">
              <a:solidFill>
                <a:srgbClr val="FFFF00"/>
              </a:solidFill>
            </a:endParaRPr>
          </a:p>
        </p:txBody>
      </p:sp>
      <p:pic>
        <p:nvPicPr>
          <p:cNvPr id="141" name="Google Shape;141;p16"/>
          <p:cNvPicPr preferRelativeResize="0"/>
          <p:nvPr/>
        </p:nvPicPr>
        <p:blipFill rotWithShape="1">
          <a:blip r:embed="rId3">
            <a:alphaModFix/>
          </a:blip>
          <a:srcRect/>
          <a:stretch/>
        </p:blipFill>
        <p:spPr>
          <a:xfrm>
            <a:off x="2819400" y="4648201"/>
            <a:ext cx="4705350" cy="2133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2922B7-4B8D-4AFC-915C-D08B3DA3328F}"/>
              </a:ext>
            </a:extLst>
          </p:cNvPr>
          <p:cNvPicPr>
            <a:picLocks noChangeAspect="1"/>
          </p:cNvPicPr>
          <p:nvPr/>
        </p:nvPicPr>
        <p:blipFill>
          <a:blip r:embed="rId2"/>
          <a:stretch>
            <a:fillRect/>
          </a:stretch>
        </p:blipFill>
        <p:spPr>
          <a:xfrm>
            <a:off x="0" y="750013"/>
            <a:ext cx="9144000" cy="4972175"/>
          </a:xfrm>
          <a:prstGeom prst="rect">
            <a:avLst/>
          </a:prstGeom>
        </p:spPr>
      </p:pic>
    </p:spTree>
    <p:extLst>
      <p:ext uri="{BB962C8B-B14F-4D97-AF65-F5344CB8AC3E}">
        <p14:creationId xmlns:p14="http://schemas.microsoft.com/office/powerpoint/2010/main" val="27292034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7"/>
          <p:cNvSpPr txBox="1">
            <a:spLocks noGrp="1"/>
          </p:cNvSpPr>
          <p:nvPr>
            <p:ph type="title"/>
          </p:nvPr>
        </p:nvSpPr>
        <p:spPr>
          <a:xfrm>
            <a:off x="685347" y="986319"/>
            <a:ext cx="7765321" cy="949603"/>
          </a:xfrm>
          <a:prstGeom prst="rect">
            <a:avLst/>
          </a:prstGeom>
          <a:noFill/>
          <a:ln>
            <a:noFill/>
          </a:ln>
        </p:spPr>
        <p:txBody>
          <a:bodyPr spcFirstLastPara="1" wrap="square" lIns="91425" tIns="45700" rIns="91425" bIns="45700" anchor="t" anchorCtr="0">
            <a:noAutofit/>
          </a:bodyPr>
          <a:lstStyle/>
          <a:p>
            <a:pPr marL="0" lvl="0" indent="0" algn="ctr" rtl="0">
              <a:lnSpc>
                <a:spcPct val="99000"/>
              </a:lnSpc>
              <a:spcBef>
                <a:spcPts val="0"/>
              </a:spcBef>
              <a:spcAft>
                <a:spcPts val="0"/>
              </a:spcAft>
              <a:buClr>
                <a:srgbClr val="55837F"/>
              </a:buClr>
              <a:buSzPts val="3800"/>
              <a:buFont typeface="Arial Black"/>
              <a:buNone/>
            </a:pPr>
            <a:r>
              <a:rPr lang="en-US" dirty="0">
                <a:solidFill>
                  <a:srgbClr val="55837F"/>
                </a:solidFill>
                <a:latin typeface="Algerian" panose="04020705040A02060702" pitchFamily="82" charset="0"/>
                <a:ea typeface="Arial Black"/>
                <a:cs typeface="Arial Black"/>
                <a:sym typeface="Arial Black"/>
              </a:rPr>
              <a:t>Module 2 - Signup For New User</a:t>
            </a:r>
            <a:endParaRPr dirty="0">
              <a:latin typeface="Algerian" panose="04020705040A02060702" pitchFamily="82" charset="0"/>
            </a:endParaRPr>
          </a:p>
        </p:txBody>
      </p:sp>
      <p:sp>
        <p:nvSpPr>
          <p:cNvPr id="147" name="Google Shape;147;p17"/>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240030" lvl="0" indent="-240030" algn="l" rtl="0">
              <a:lnSpc>
                <a:spcPct val="111000"/>
              </a:lnSpc>
              <a:spcBef>
                <a:spcPts val="0"/>
              </a:spcBef>
              <a:spcAft>
                <a:spcPts val="0"/>
              </a:spcAft>
              <a:buClr>
                <a:srgbClr val="464B56"/>
              </a:buClr>
              <a:buSzPts val="2000"/>
              <a:buChar char="–"/>
            </a:pPr>
            <a:r>
              <a:rPr lang="en-US" dirty="0">
                <a:solidFill>
                  <a:srgbClr val="FFFF00"/>
                </a:solidFill>
              </a:rPr>
              <a:t>For new users there will be sign up option </a:t>
            </a:r>
            <a:endParaRPr dirty="0">
              <a:solidFill>
                <a:srgbClr val="FFFF00"/>
              </a:solidFill>
            </a:endParaRPr>
          </a:p>
          <a:p>
            <a:pPr marL="240030" lvl="0" indent="-240030" algn="l" rtl="0">
              <a:lnSpc>
                <a:spcPct val="111000"/>
              </a:lnSpc>
              <a:spcBef>
                <a:spcPts val="930"/>
              </a:spcBef>
              <a:spcAft>
                <a:spcPts val="0"/>
              </a:spcAft>
              <a:buClr>
                <a:srgbClr val="464B56"/>
              </a:buClr>
              <a:buSzPts val="2000"/>
              <a:buChar char="–"/>
            </a:pPr>
            <a:r>
              <a:rPr lang="en-US" dirty="0">
                <a:solidFill>
                  <a:srgbClr val="FFFF00"/>
                </a:solidFill>
              </a:rPr>
              <a:t>Various details like registration number , username , password etc. will be taken from the user and then it will be updated in our database.</a:t>
            </a:r>
            <a:endParaRPr dirty="0">
              <a:solidFill>
                <a:srgbClr val="FFFF00"/>
              </a:solidFill>
            </a:endParaRPr>
          </a:p>
          <a:p>
            <a:pPr marL="240030" lvl="0" indent="-240030" algn="l" rtl="0">
              <a:lnSpc>
                <a:spcPct val="111000"/>
              </a:lnSpc>
              <a:spcBef>
                <a:spcPts val="930"/>
              </a:spcBef>
              <a:spcAft>
                <a:spcPts val="0"/>
              </a:spcAft>
              <a:buClr>
                <a:srgbClr val="464B56"/>
              </a:buClr>
              <a:buSzPts val="2000"/>
              <a:buChar char="–"/>
            </a:pPr>
            <a:r>
              <a:rPr lang="en-US" dirty="0">
                <a:solidFill>
                  <a:srgbClr val="FFFF00"/>
                </a:solidFill>
              </a:rPr>
              <a:t>After this , the user will be redirected to the login page.</a:t>
            </a:r>
            <a:endParaRPr dirty="0">
              <a:solidFill>
                <a:srgbClr val="FFFF00"/>
              </a:solidFil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94</TotalTime>
  <Words>760</Words>
  <Application>Microsoft Office PowerPoint</Application>
  <PresentationFormat>On-screen Show (4:3)</PresentationFormat>
  <Paragraphs>73</Paragraphs>
  <Slides>18</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Rockwell</vt:lpstr>
      <vt:lpstr>Arial</vt:lpstr>
      <vt:lpstr>Algerian</vt:lpstr>
      <vt:lpstr>Arial Black</vt:lpstr>
      <vt:lpstr>Bookman Old Style</vt:lpstr>
      <vt:lpstr>Wingdings</vt:lpstr>
      <vt:lpstr>Calibri</vt:lpstr>
      <vt:lpstr>Damask</vt:lpstr>
      <vt:lpstr>PowerPoint Presentation</vt:lpstr>
      <vt:lpstr> Introduction</vt:lpstr>
      <vt:lpstr>   OVERVIEW </vt:lpstr>
      <vt:lpstr>      REQUIREMENTS</vt:lpstr>
      <vt:lpstr>PowerPoint Presentation</vt:lpstr>
      <vt:lpstr>  TECHNOLOGY USED</vt:lpstr>
      <vt:lpstr>Module 1 - Student Login / Admin Login </vt:lpstr>
      <vt:lpstr>PowerPoint Presentation</vt:lpstr>
      <vt:lpstr>Module 2 - Signup For New User</vt:lpstr>
      <vt:lpstr>PowerPoint Presentation</vt:lpstr>
      <vt:lpstr>Module 3 - Student Profile</vt:lpstr>
      <vt:lpstr>PowerPoint Presentation</vt:lpstr>
      <vt:lpstr>Module 4 - Admin Panel </vt:lpstr>
      <vt:lpstr>PowerPoint Presentation</vt:lpstr>
      <vt:lpstr>Module 5 – Book Search</vt:lpstr>
      <vt:lpstr>Module 6 - Feedback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LIBRARY MANAGEMENT SYSTEM</dc:title>
  <dc:creator>Suraj Gupta</dc:creator>
  <cp:lastModifiedBy>Suraj Gupta</cp:lastModifiedBy>
  <cp:revision>20</cp:revision>
  <dcterms:modified xsi:type="dcterms:W3CDTF">2022-03-14T08:13:16Z</dcterms:modified>
</cp:coreProperties>
</file>